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92" r:id="rId6"/>
    <p:sldId id="260" r:id="rId7"/>
    <p:sldId id="293" r:id="rId8"/>
    <p:sldId id="261" r:id="rId9"/>
    <p:sldId id="262" r:id="rId10"/>
    <p:sldId id="287" r:id="rId11"/>
    <p:sldId id="288" r:id="rId12"/>
    <p:sldId id="263" r:id="rId13"/>
    <p:sldId id="286" r:id="rId14"/>
    <p:sldId id="289" r:id="rId15"/>
    <p:sldId id="290" r:id="rId16"/>
    <p:sldId id="291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84" r:id="rId28"/>
    <p:sldId id="285" r:id="rId2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8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0CFC-8DDF-442F-98D1-5D3E3AB8F7DB}" type="datetimeFigureOut">
              <a:rPr lang="es-ES" smtClean="0"/>
              <a:t>30/04/2014</a:t>
            </a:fld>
            <a:endParaRPr lang="es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3226-2D37-445F-9F8A-95E1A37E231F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0CFC-8DDF-442F-98D1-5D3E3AB8F7DB}" type="datetimeFigureOut">
              <a:rPr lang="es-ES" smtClean="0"/>
              <a:t>30/04/2014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3226-2D37-445F-9F8A-95E1A37E231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0CFC-8DDF-442F-98D1-5D3E3AB8F7DB}" type="datetimeFigureOut">
              <a:rPr lang="es-ES" smtClean="0"/>
              <a:t>30/04/2014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3226-2D37-445F-9F8A-95E1A37E231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0CFC-8DDF-442F-98D1-5D3E3AB8F7DB}" type="datetimeFigureOut">
              <a:rPr lang="es-ES" smtClean="0"/>
              <a:t>30/04/2014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3226-2D37-445F-9F8A-95E1A37E231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0CFC-8DDF-442F-98D1-5D3E3AB8F7DB}" type="datetimeFigureOut">
              <a:rPr lang="es-ES" smtClean="0"/>
              <a:t>30/04/2014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3226-2D37-445F-9F8A-95E1A37E231F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0CFC-8DDF-442F-98D1-5D3E3AB8F7DB}" type="datetimeFigureOut">
              <a:rPr lang="es-ES" smtClean="0"/>
              <a:t>30/04/2014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3226-2D37-445F-9F8A-95E1A37E231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0CFC-8DDF-442F-98D1-5D3E3AB8F7DB}" type="datetimeFigureOut">
              <a:rPr lang="es-ES" smtClean="0"/>
              <a:t>30/04/2014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3226-2D37-445F-9F8A-95E1A37E231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0CFC-8DDF-442F-98D1-5D3E3AB8F7DB}" type="datetimeFigureOut">
              <a:rPr lang="es-ES" smtClean="0"/>
              <a:t>30/04/2014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3226-2D37-445F-9F8A-95E1A37E231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0CFC-8DDF-442F-98D1-5D3E3AB8F7DB}" type="datetimeFigureOut">
              <a:rPr lang="es-ES" smtClean="0"/>
              <a:t>30/04/2014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3226-2D37-445F-9F8A-95E1A37E231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0CFC-8DDF-442F-98D1-5D3E3AB8F7DB}" type="datetimeFigureOut">
              <a:rPr lang="es-ES" smtClean="0"/>
              <a:t>30/04/2014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3226-2D37-445F-9F8A-95E1A37E231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0CFC-8DDF-442F-98D1-5D3E3AB8F7DB}" type="datetimeFigureOut">
              <a:rPr lang="es-ES" smtClean="0"/>
              <a:t>30/04/2014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6E33226-2D37-445F-9F8A-95E1A37E231F}" type="slidenum">
              <a:rPr lang="es-ES" smtClean="0"/>
              <a:t>‹Nº›</a:t>
            </a:fld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AD00CFC-8DDF-442F-98D1-5D3E3AB8F7DB}" type="datetimeFigureOut">
              <a:rPr lang="es-ES" smtClean="0"/>
              <a:t>30/04/2014</a:t>
            </a:fld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E33226-2D37-445F-9F8A-95E1A37E231F}" type="slidenum">
              <a:rPr lang="es-ES" smtClean="0"/>
              <a:t>‹Nº›</a:t>
            </a:fld>
            <a:endParaRPr lang="es-ES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LCR%20Dr.%20Johnnathan%20Molina\madre.wmv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55576" y="2132856"/>
            <a:ext cx="7851648" cy="1828800"/>
          </a:xfrm>
        </p:spPr>
        <p:txBody>
          <a:bodyPr>
            <a:normAutofit/>
          </a:bodyPr>
          <a:lstStyle/>
          <a:p>
            <a:r>
              <a:rPr lang="es-GT" sz="2800" i="1" dirty="0" smtClean="0">
                <a:solidFill>
                  <a:srgbClr val="FFFF00"/>
                </a:solidFill>
                <a:latin typeface="+mn-lt"/>
              </a:rPr>
              <a:t>Flujo Sanguíneo Cerebral</a:t>
            </a:r>
            <a:br>
              <a:rPr lang="es-GT" sz="2800" i="1" dirty="0" smtClean="0">
                <a:solidFill>
                  <a:srgbClr val="FFFF00"/>
                </a:solidFill>
                <a:latin typeface="+mn-lt"/>
              </a:rPr>
            </a:br>
            <a:r>
              <a:rPr lang="es-GT" sz="2800" i="1" dirty="0" smtClean="0">
                <a:solidFill>
                  <a:srgbClr val="FFFF00"/>
                </a:solidFill>
                <a:latin typeface="+mn-lt"/>
              </a:rPr>
              <a:t>Líquido Cefalorraquídeo y </a:t>
            </a:r>
            <a:br>
              <a:rPr lang="es-GT" sz="2800" i="1" dirty="0" smtClean="0">
                <a:solidFill>
                  <a:srgbClr val="FFFF00"/>
                </a:solidFill>
                <a:latin typeface="+mn-lt"/>
              </a:rPr>
            </a:br>
            <a:r>
              <a:rPr lang="es-GT" sz="2800" i="1" dirty="0" smtClean="0">
                <a:solidFill>
                  <a:srgbClr val="FFFF00"/>
                </a:solidFill>
                <a:latin typeface="+mn-lt"/>
              </a:rPr>
              <a:t>Metabolismo Cerebral</a:t>
            </a:r>
            <a:endParaRPr lang="es-ES" sz="2800" i="1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55576" y="4293096"/>
            <a:ext cx="7854696" cy="1752600"/>
          </a:xfrm>
        </p:spPr>
        <p:txBody>
          <a:bodyPr>
            <a:normAutofit/>
          </a:bodyPr>
          <a:lstStyle/>
          <a:p>
            <a:r>
              <a:rPr lang="es-GT" sz="2000" i="1" dirty="0" smtClean="0"/>
              <a:t>Dr. Johnnathan Emanuel Molina</a:t>
            </a:r>
          </a:p>
          <a:p>
            <a:r>
              <a:rPr lang="es-GT" sz="2000" i="1" dirty="0" smtClean="0"/>
              <a:t>Médico y Cirujano</a:t>
            </a:r>
          </a:p>
          <a:p>
            <a:r>
              <a:rPr lang="es-GT" sz="2000" i="1" dirty="0" smtClean="0"/>
              <a:t>Fisiología Humana</a:t>
            </a:r>
            <a:endParaRPr lang="es-ES" sz="2000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5058" name="Picture 2" descr="http://2.bp.blogspot.com/_JEXJCWNJE24/SjwOozWMXEI/AAAAAAAAAJo/-4JHzclW1jA/s400/cirulacion+cerebro%5B1%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124744"/>
            <a:ext cx="5784304" cy="462744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Sistema de LCR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150ml de LCR y 1.5 L de masa encefálica y médula</a:t>
            </a:r>
          </a:p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Forma 500ml/día(3 veces su volumen total) en plexos coroideos y epéndimo</a:t>
            </a:r>
          </a:p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Vellosidades </a:t>
            </a:r>
            <a:r>
              <a:rPr lang="es-GT" sz="1800" dirty="0" err="1" smtClean="0"/>
              <a:t>aracnoideas</a:t>
            </a:r>
            <a:r>
              <a:rPr lang="es-GT" sz="1800" dirty="0" smtClean="0"/>
              <a:t> (dirigidas hacia los senos venosos)</a:t>
            </a:r>
            <a:endParaRPr lang="es-GT" sz="1800" dirty="0" smtClean="0"/>
          </a:p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Función amortiguadora del LCR (misma densidad específica con el encéfalo)</a:t>
            </a:r>
          </a:p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Golpe y Contragolpe  (Ojo: </a:t>
            </a:r>
            <a:r>
              <a:rPr lang="es-GT" sz="1800" dirty="0" err="1" smtClean="0"/>
              <a:t>Shaken</a:t>
            </a:r>
            <a:r>
              <a:rPr lang="es-GT" sz="1800" dirty="0" smtClean="0"/>
              <a:t> </a:t>
            </a:r>
            <a:r>
              <a:rPr lang="es-GT" sz="1800" dirty="0" err="1" smtClean="0"/>
              <a:t>B</a:t>
            </a:r>
            <a:r>
              <a:rPr lang="es-GT" sz="1800" dirty="0" err="1" smtClean="0"/>
              <a:t>aby</a:t>
            </a:r>
            <a:r>
              <a:rPr lang="es-GT" sz="1800" dirty="0" smtClean="0"/>
              <a:t> </a:t>
            </a:r>
            <a:r>
              <a:rPr lang="es-GT" sz="1800" dirty="0" err="1" smtClean="0"/>
              <a:t>Syndrome</a:t>
            </a:r>
            <a:r>
              <a:rPr lang="es-GT" sz="1800" dirty="0" smtClean="0"/>
              <a:t>)</a:t>
            </a:r>
          </a:p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La secreción de LCR aporta </a:t>
            </a:r>
            <a:r>
              <a:rPr lang="es-GT" sz="1800" dirty="0" err="1" smtClean="0"/>
              <a:t>NaCl</a:t>
            </a:r>
            <a:r>
              <a:rPr lang="es-GT" sz="1800" dirty="0" smtClean="0"/>
              <a:t> concentrado </a:t>
            </a:r>
            <a:r>
              <a:rPr lang="es-GT" sz="1800" i="1" dirty="0" err="1" smtClean="0"/>
              <a:t>osmoticamente</a:t>
            </a:r>
            <a:r>
              <a:rPr lang="es-GT" sz="1800" i="1" dirty="0" smtClean="0"/>
              <a:t> activo y poca </a:t>
            </a:r>
            <a:r>
              <a:rPr lang="es-GT" sz="1800" i="1" dirty="0" err="1" smtClean="0"/>
              <a:t>Gl.</a:t>
            </a:r>
            <a:endParaRPr lang="es-GT" sz="1800" dirty="0" smtClean="0"/>
          </a:p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Características del LCR:</a:t>
            </a:r>
          </a:p>
          <a:p>
            <a:pPr algn="just">
              <a:buNone/>
            </a:pPr>
            <a:r>
              <a:rPr lang="es-GT" sz="1800" dirty="0" smtClean="0"/>
              <a:t>-Igual Presión Osmótica y Na+ al plasma</a:t>
            </a:r>
          </a:p>
          <a:p>
            <a:pPr algn="just">
              <a:buNone/>
            </a:pPr>
            <a:r>
              <a:rPr lang="es-GT" sz="1800" dirty="0" smtClean="0"/>
              <a:t>-Cl- 15% mayor que el plasma</a:t>
            </a:r>
          </a:p>
          <a:p>
            <a:pPr algn="just">
              <a:buNone/>
            </a:pPr>
            <a:r>
              <a:rPr lang="es-GT" sz="1800" dirty="0" smtClean="0"/>
              <a:t>-K+ 40% menor y </a:t>
            </a:r>
            <a:r>
              <a:rPr lang="es-GT" sz="1800" dirty="0" err="1" smtClean="0"/>
              <a:t>Gl</a:t>
            </a:r>
            <a:r>
              <a:rPr lang="es-GT" sz="1800" dirty="0" smtClean="0"/>
              <a:t> 30% menor que el plasma</a:t>
            </a:r>
          </a:p>
          <a:p>
            <a:pPr algn="just">
              <a:buNone/>
            </a:pPr>
            <a:endParaRPr lang="es-GT" sz="1800" dirty="0" smtClean="0"/>
          </a:p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Barrera </a:t>
            </a:r>
            <a:r>
              <a:rPr lang="es-GT" sz="1800" dirty="0" err="1" smtClean="0"/>
              <a:t>Hematoencefálica</a:t>
            </a:r>
            <a:r>
              <a:rPr lang="es-GT" sz="1800" dirty="0" smtClean="0"/>
              <a:t> (ausente en hipotálamo, glándula </a:t>
            </a:r>
            <a:r>
              <a:rPr lang="es-GT" sz="1800" dirty="0" err="1" smtClean="0"/>
              <a:t>pienal</a:t>
            </a:r>
            <a:r>
              <a:rPr lang="es-GT" sz="1800" dirty="0" smtClean="0"/>
              <a:t> y área postrema)</a:t>
            </a:r>
          </a:p>
          <a:p>
            <a:pPr algn="just">
              <a:buNone/>
            </a:pPr>
            <a:r>
              <a:rPr lang="es-GT" sz="1800" dirty="0" smtClean="0"/>
              <a:t>-Muy permeable a liposolubles</a:t>
            </a:r>
          </a:p>
          <a:p>
            <a:pPr algn="just">
              <a:buNone/>
            </a:pPr>
            <a:r>
              <a:rPr lang="es-GT" sz="1800" dirty="0" smtClean="0"/>
              <a:t>-Moderado  al Na, K, Cl</a:t>
            </a:r>
          </a:p>
          <a:p>
            <a:pPr algn="just">
              <a:buNone/>
            </a:pPr>
            <a:r>
              <a:rPr lang="es-GT" sz="1800" dirty="0" smtClean="0"/>
              <a:t>-Casi Impermeables a proteínas y otras macromoléculas orgánicas</a:t>
            </a:r>
          </a:p>
          <a:p>
            <a:pPr algn="just">
              <a:buNone/>
            </a:pPr>
            <a:endParaRPr lang="es-GT" sz="1800" dirty="0" smtClean="0"/>
          </a:p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Circulación </a:t>
            </a:r>
            <a:r>
              <a:rPr lang="es-GT" sz="1800" dirty="0" smtClean="0"/>
              <a:t>del LCR</a:t>
            </a:r>
          </a:p>
          <a:p>
            <a:pPr algn="just">
              <a:buNone/>
            </a:pPr>
            <a:endParaRPr lang="es-GT" sz="1800" dirty="0" smtClean="0"/>
          </a:p>
          <a:p>
            <a:pPr algn="just">
              <a:buFont typeface="Wingdings" pitchFamily="2" charset="2"/>
              <a:buChar char="Ø"/>
            </a:pPr>
            <a:endParaRPr lang="es-ES" sz="1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4034" name="Picture 2" descr="http://neuronotesblog.files.wordpress.com/2013/08/sylvius-aqueduct-of-14355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86116"/>
            <a:ext cx="8352928" cy="6771884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Shape 469"/>
          <p:cNvPicPr preferRelativeResize="0"/>
          <p:nvPr/>
        </p:nvPicPr>
        <p:blipFill rotWithShape="1">
          <a:blip r:embed="rId2" cstate="print"/>
          <a:srcRect l="9912" r="14758" b="4997"/>
          <a:stretch/>
        </p:blipFill>
        <p:spPr>
          <a:xfrm>
            <a:off x="0" y="26986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Espacios </a:t>
            </a:r>
            <a:r>
              <a:rPr lang="es-GT" dirty="0" err="1" smtClean="0"/>
              <a:t>Perivasculares</a:t>
            </a:r>
            <a:r>
              <a:rPr lang="es-GT" dirty="0" smtClean="0"/>
              <a:t> como vasos linfáticos cerebrales…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algn="just">
              <a:lnSpc>
                <a:spcPct val="80000"/>
              </a:lnSpc>
              <a:spcBef>
                <a:spcPts val="0"/>
              </a:spcBef>
              <a:buClr>
                <a:schemeClr val="hlink"/>
              </a:buClr>
              <a:buSzPct val="80000"/>
              <a:buFont typeface="Wingdings" pitchFamily="2" charset="2"/>
              <a:buChar char="ü"/>
            </a:pPr>
            <a:r>
              <a:rPr lang="es-E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Cuando los vasos sanguíneos que irrigan el cerebro penetran en su interior, llevan consigo una capa de </a:t>
            </a:r>
            <a:r>
              <a:rPr lang="es-ES" sz="1700" i="1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piamadre.  </a:t>
            </a:r>
            <a:r>
              <a:rPr lang="es-E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La pía está laxamente adherida a los vasos, lo que crea un espacio entre ambos: </a:t>
            </a:r>
            <a:r>
              <a:rPr lang="es-ES" sz="1700" i="1" dirty="0" smtClean="0">
                <a:solidFill>
                  <a:schemeClr val="dk2"/>
                </a:solidFill>
                <a:latin typeface="+mj-lt"/>
                <a:ea typeface="Arial"/>
                <a:cs typeface="Arial"/>
                <a:sym typeface="Arial"/>
              </a:rPr>
              <a:t>espacio </a:t>
            </a:r>
            <a:r>
              <a:rPr lang="es-ES" sz="1700" i="1" dirty="0" err="1" smtClean="0">
                <a:solidFill>
                  <a:schemeClr val="dk2"/>
                </a:solidFill>
                <a:latin typeface="+mj-lt"/>
                <a:ea typeface="Arial"/>
                <a:cs typeface="Arial"/>
                <a:sym typeface="Arial"/>
              </a:rPr>
              <a:t>perivascular</a:t>
            </a:r>
            <a:r>
              <a:rPr lang="es-ES" sz="1700" i="1" dirty="0" smtClean="0">
                <a:solidFill>
                  <a:schemeClr val="dk2"/>
                </a:solidFill>
                <a:latin typeface="+mj-lt"/>
                <a:ea typeface="Arial"/>
                <a:cs typeface="Arial"/>
                <a:sym typeface="Arial"/>
              </a:rPr>
              <a:t>.  </a:t>
            </a:r>
          </a:p>
          <a:p>
            <a:pPr marL="342900" lvl="0" indent="-342900" algn="just">
              <a:lnSpc>
                <a:spcPct val="80000"/>
              </a:lnSpc>
              <a:spcBef>
                <a:spcPts val="560"/>
              </a:spcBef>
              <a:buClr>
                <a:schemeClr val="hlink"/>
              </a:buClr>
              <a:buSzPct val="25000"/>
              <a:buFont typeface="Wingdings" pitchFamily="2" charset="2"/>
              <a:buChar char="ü"/>
            </a:pPr>
            <a:r>
              <a:rPr lang="es-E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   Este espacio acompaña a las arterias y a las venas al interior del cerebro, así como también a las arteriolas y las vénulas, sin embargo no acompaña a los capilares.  </a:t>
            </a:r>
          </a:p>
          <a:p>
            <a:pPr algn="just">
              <a:buFont typeface="Wingdings" pitchFamily="2" charset="2"/>
              <a:buChar char="ü"/>
            </a:pPr>
            <a:endParaRPr lang="es-ES" sz="1700" dirty="0" smtClean="0">
              <a:latin typeface="+mj-lt"/>
            </a:endParaRPr>
          </a:p>
          <a:p>
            <a:pPr algn="just">
              <a:buFont typeface="Wingdings" pitchFamily="2" charset="2"/>
              <a:buChar char="ü"/>
            </a:pPr>
            <a:endParaRPr lang="es-ES" sz="1700" dirty="0" smtClean="0">
              <a:latin typeface="+mj-lt"/>
            </a:endParaRPr>
          </a:p>
          <a:p>
            <a:pPr marL="342900" lvl="0" indent="-342900" algn="just">
              <a:lnSpc>
                <a:spcPct val="80000"/>
              </a:lnSpc>
              <a:spcBef>
                <a:spcPts val="480"/>
              </a:spcBef>
              <a:buClr>
                <a:schemeClr val="hlink"/>
              </a:buClr>
              <a:buSzPct val="25000"/>
              <a:buFont typeface="Wingdings" pitchFamily="2" charset="2"/>
              <a:buChar char="ü"/>
            </a:pPr>
            <a:r>
              <a:rPr lang="es-E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   Las proteínas que se filtran al espacio intersticial del cerebro fluye a través de </a:t>
            </a:r>
            <a:r>
              <a:rPr lang="es-ES" sz="1700" i="1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los espacios </a:t>
            </a:r>
            <a:r>
              <a:rPr lang="es-ES" sz="1700" i="1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perivasculares</a:t>
            </a:r>
            <a:r>
              <a:rPr lang="es-E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al espacio </a:t>
            </a:r>
            <a:r>
              <a:rPr lang="es-ES" sz="1700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subaracnoideo</a:t>
            </a:r>
            <a:r>
              <a:rPr lang="es-E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.</a:t>
            </a:r>
          </a:p>
          <a:p>
            <a:pPr marL="342900" lvl="0" indent="-342900" algn="just">
              <a:lnSpc>
                <a:spcPct val="80000"/>
              </a:lnSpc>
              <a:spcBef>
                <a:spcPts val="480"/>
              </a:spcBef>
              <a:buClr>
                <a:schemeClr val="hlink"/>
              </a:buClr>
              <a:buSzPct val="25000"/>
              <a:buFont typeface="Wingdings" pitchFamily="2" charset="2"/>
              <a:buChar char="ü"/>
            </a:pPr>
            <a:endParaRPr lang="es-GT" sz="1700" dirty="0" smtClean="0">
              <a:solidFill>
                <a:schemeClr val="dk1"/>
              </a:solidFill>
              <a:latin typeface="+mj-lt"/>
              <a:ea typeface="Arial"/>
              <a:cs typeface="Arial"/>
              <a:sym typeface="Arial"/>
            </a:endParaRPr>
          </a:p>
          <a:p>
            <a:pPr marL="342900" lvl="0" indent="-342900" algn="just">
              <a:lnSpc>
                <a:spcPct val="80000"/>
              </a:lnSpc>
              <a:spcBef>
                <a:spcPts val="480"/>
              </a:spcBef>
              <a:buClr>
                <a:schemeClr val="hlink"/>
              </a:buClr>
              <a:buSzPct val="25000"/>
              <a:buFont typeface="Wingdings" pitchFamily="2" charset="2"/>
              <a:buChar char="ü"/>
            </a:pPr>
            <a:r>
              <a:rPr lang="en-US" sz="1700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Además</a:t>
            </a:r>
            <a:r>
              <a:rPr lang="en-U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de </a:t>
            </a:r>
            <a:r>
              <a:rPr lang="en-US" sz="1700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transportar</a:t>
            </a:r>
            <a:r>
              <a:rPr lang="en-U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US" sz="1700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líquido</a:t>
            </a:r>
            <a:r>
              <a:rPr lang="en-U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y </a:t>
            </a:r>
            <a:r>
              <a:rPr lang="en-US" sz="1700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proteínas</a:t>
            </a:r>
            <a:r>
              <a:rPr lang="en-U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, </a:t>
            </a:r>
            <a:r>
              <a:rPr lang="en-US" sz="1700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también</a:t>
            </a:r>
            <a:r>
              <a:rPr lang="en-U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US" sz="1700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sacan</a:t>
            </a:r>
            <a:r>
              <a:rPr lang="en-U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del </a:t>
            </a:r>
            <a:r>
              <a:rPr lang="en-US" sz="1700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encéfalo</a:t>
            </a:r>
            <a:r>
              <a:rPr lang="en-U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US" sz="1700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sustancias</a:t>
            </a:r>
            <a:r>
              <a:rPr lang="en-U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US" sz="1700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sólidas</a:t>
            </a:r>
            <a:r>
              <a:rPr lang="en-U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US" sz="1700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extrañas</a:t>
            </a:r>
            <a:r>
              <a:rPr lang="en-U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, </a:t>
            </a:r>
            <a:r>
              <a:rPr lang="en-US" sz="1700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por</a:t>
            </a:r>
            <a:r>
              <a:rPr lang="en-U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US" sz="1700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ej</a:t>
            </a:r>
            <a:r>
              <a:rPr lang="en-U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.  </a:t>
            </a:r>
            <a:r>
              <a:rPr lang="en-US" sz="1700" i="1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Cuando</a:t>
            </a:r>
            <a:r>
              <a:rPr lang="en-US" sz="1700" i="1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hay </a:t>
            </a:r>
            <a:r>
              <a:rPr lang="en-US" sz="1700" i="1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una</a:t>
            </a:r>
            <a:r>
              <a:rPr lang="en-US" sz="1700" i="1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US" sz="1700" i="1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infección</a:t>
            </a:r>
            <a:r>
              <a:rPr lang="en-US" sz="1700" i="1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US" sz="1700" i="1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encefálica</a:t>
            </a:r>
            <a:r>
              <a:rPr lang="en-US" sz="1700" i="1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, los glob </a:t>
            </a:r>
            <a:r>
              <a:rPr lang="en-US" sz="1700" i="1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blancos</a:t>
            </a:r>
            <a:r>
              <a:rPr lang="en-US" sz="1700" i="1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US" sz="1700" i="1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muertos</a:t>
            </a:r>
            <a:r>
              <a:rPr lang="en-US" sz="1700" i="1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y </a:t>
            </a:r>
            <a:r>
              <a:rPr lang="en-US" sz="1700" i="1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otros</a:t>
            </a:r>
            <a:r>
              <a:rPr lang="en-US" sz="1700" i="1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US" sz="1700" i="1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residuos</a:t>
            </a:r>
            <a:r>
              <a:rPr lang="en-US" sz="1700" i="1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US" sz="1700" i="1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infecciosos</a:t>
            </a:r>
            <a:r>
              <a:rPr lang="en-US" sz="1700" i="1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U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se </a:t>
            </a:r>
            <a:r>
              <a:rPr lang="en-US" sz="1700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expulsan</a:t>
            </a:r>
            <a:r>
              <a:rPr lang="en-U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US" sz="1700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por</a:t>
            </a:r>
            <a:r>
              <a:rPr lang="en-U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los </a:t>
            </a:r>
            <a:r>
              <a:rPr lang="en-US" sz="1700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espacios</a:t>
            </a:r>
            <a:r>
              <a:rPr lang="en-U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US" sz="1700" dirty="0" err="1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perivasculares</a:t>
            </a:r>
            <a:r>
              <a:rPr lang="en-US" sz="1700" dirty="0" smtClean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.</a:t>
            </a:r>
            <a:endParaRPr lang="es-ES" sz="1700" dirty="0" smtClean="0">
              <a:solidFill>
                <a:schemeClr val="dk1"/>
              </a:solidFill>
              <a:latin typeface="+mj-lt"/>
              <a:ea typeface="Arial"/>
              <a:cs typeface="Arial"/>
              <a:sym typeface="Arial"/>
            </a:endParaRPr>
          </a:p>
          <a:p>
            <a:endParaRPr lang="es-E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Shape 491"/>
          <p:cNvPicPr preferRelativeResize="0"/>
          <p:nvPr/>
        </p:nvPicPr>
        <p:blipFill rotWithShape="1">
          <a:blip r:embed="rId2" cstate="print"/>
          <a:srcRect l="18624" r="18624" b="9215"/>
          <a:stretch/>
        </p:blipFill>
        <p:spPr>
          <a:xfrm>
            <a:off x="611560" y="548680"/>
            <a:ext cx="7920036" cy="576103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sz="2800" dirty="0"/>
          </a:p>
        </p:txBody>
      </p:sp>
      <p:pic>
        <p:nvPicPr>
          <p:cNvPr id="22530" name="Picture 2" descr="http://kin450-neurophysiology.wikispaces.com/file/view/Shaken%20baby.jpg/394061678/320x240/Shaken%20bab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4571999"/>
            <a:ext cx="5112568" cy="2286001"/>
          </a:xfrm>
          <a:prstGeom prst="rect">
            <a:avLst/>
          </a:prstGeom>
          <a:noFill/>
        </p:spPr>
      </p:pic>
      <p:pic>
        <p:nvPicPr>
          <p:cNvPr id="22532" name="Picture 4" descr="http://www.medicalartlibrary.com/images/shaken-bab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1225" y="0"/>
            <a:ext cx="4572775" cy="5013176"/>
          </a:xfrm>
          <a:prstGeom prst="rect">
            <a:avLst/>
          </a:prstGeom>
          <a:noFill/>
        </p:spPr>
      </p:pic>
      <p:pic>
        <p:nvPicPr>
          <p:cNvPr id="22534" name="Picture 6" descr="http://www.medicalartlibrary.com/images/shaken-baby-syndrom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716016" cy="50216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endParaRPr lang="es-ES" sz="1800" dirty="0"/>
          </a:p>
        </p:txBody>
      </p:sp>
      <p:pic>
        <p:nvPicPr>
          <p:cNvPr id="21506" name="Picture 2" descr="http://dawn.thot.net/brain/sbs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9144000" cy="547260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Presión del L.C.R.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10mmHg</a:t>
            </a:r>
          </a:p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Regulada por las Vellosidades </a:t>
            </a:r>
            <a:r>
              <a:rPr lang="es-GT" sz="1800" dirty="0" err="1" smtClean="0"/>
              <a:t>Aracnoideas</a:t>
            </a:r>
            <a:r>
              <a:rPr lang="es-GT" sz="1800" dirty="0" smtClean="0"/>
              <a:t> (¿porqué?)… Función de válvula</a:t>
            </a:r>
          </a:p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HTIC: Tumor, infección, hemorragia, hidrocefalia</a:t>
            </a:r>
          </a:p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HTIC produce edema de papila óptica (tejidos del disco muy distensibles por lo que el edema es mayor que en otros tejidos)</a:t>
            </a:r>
          </a:p>
          <a:p>
            <a:pPr algn="just">
              <a:buFont typeface="Wingdings" pitchFamily="2" charset="2"/>
              <a:buChar char="Ø"/>
            </a:pPr>
            <a:endParaRPr lang="es-GT" sz="1800" dirty="0" smtClean="0"/>
          </a:p>
          <a:p>
            <a:pPr algn="just">
              <a:buFont typeface="Wingdings" pitchFamily="2" charset="2"/>
              <a:buChar char="Ø"/>
            </a:pPr>
            <a:endParaRPr lang="es-E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Introducción…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Flujo Sanguíneo Cerebral, FSC</a:t>
            </a:r>
          </a:p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Sistema  de Líquido Cefalorraquídeo</a:t>
            </a:r>
          </a:p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Metabolismo Cerebral</a:t>
            </a:r>
            <a:endParaRPr lang="es-GT" sz="1800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Técnica de Medición de L.C.R.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endParaRPr lang="es-ES" sz="18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Hidrocefalia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No </a:t>
            </a:r>
            <a:r>
              <a:rPr lang="es-GT" sz="1800" dirty="0" smtClean="0"/>
              <a:t>Comunicante</a:t>
            </a:r>
          </a:p>
          <a:p>
            <a:pPr algn="just">
              <a:buNone/>
            </a:pPr>
            <a:r>
              <a:rPr lang="es-GT" sz="1800" dirty="0" smtClean="0"/>
              <a:t>-Bloqueo en el acueducto de Silvio por atresia al nacer o masa o inflamación</a:t>
            </a:r>
          </a:p>
          <a:p>
            <a:pPr algn="just">
              <a:buNone/>
            </a:pPr>
            <a:r>
              <a:rPr lang="es-GT" sz="1800" dirty="0" smtClean="0"/>
              <a:t>-se acumula retrógradamente (Ventrículos)</a:t>
            </a:r>
            <a:endParaRPr lang="es-ES" sz="1800" dirty="0" smtClean="0"/>
          </a:p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Comunicante </a:t>
            </a:r>
          </a:p>
          <a:p>
            <a:pPr algn="just">
              <a:buNone/>
            </a:pPr>
            <a:r>
              <a:rPr lang="es-GT" sz="1800" dirty="0" smtClean="0"/>
              <a:t>-Bloqueo en regiones basales del encéfalo o de las Vellosidades </a:t>
            </a:r>
            <a:r>
              <a:rPr lang="es-GT" sz="1800" dirty="0" err="1" smtClean="0"/>
              <a:t>Aracnoideas</a:t>
            </a:r>
            <a:r>
              <a:rPr lang="es-GT" sz="1800" dirty="0" smtClean="0"/>
              <a:t> </a:t>
            </a:r>
          </a:p>
          <a:p>
            <a:pPr algn="just">
              <a:buNone/>
            </a:pPr>
            <a:r>
              <a:rPr lang="es-GT" sz="1800" dirty="0" smtClean="0"/>
              <a:t>-Se acumula en el exterior y un poco en los ventrículos</a:t>
            </a:r>
          </a:p>
          <a:p>
            <a:pPr algn="just">
              <a:buNone/>
            </a:pPr>
            <a:endParaRPr lang="es-GT" sz="1800" dirty="0" smtClean="0"/>
          </a:p>
          <a:p>
            <a:pPr algn="just">
              <a:buNone/>
            </a:pPr>
            <a:r>
              <a:rPr lang="es-GT" sz="1800" dirty="0" smtClean="0"/>
              <a:t>VDVP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endParaRPr lang="es-ES" sz="1800" dirty="0"/>
          </a:p>
        </p:txBody>
      </p:sp>
      <p:pic>
        <p:nvPicPr>
          <p:cNvPr id="17412" name="Picture 4" descr="http://www.leonardolustgarten.com/wp-content/uploads/2010/06/varias-anatomia-01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48" y="0"/>
            <a:ext cx="8100392" cy="6827615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17410" name="Picture 2" descr="http://3.bp.blogspot.com/-H-D9A1pUZ_U/UJJuWbFho6I/AAAAAAAAArU/dTE_c8t1wSA/s320/260px-Hidrocefalia.jpg"/>
          <p:cNvPicPr>
            <a:picLocks noChangeAspect="1" noChangeArrowheads="1"/>
          </p:cNvPicPr>
          <p:nvPr/>
        </p:nvPicPr>
        <p:blipFill>
          <a:blip r:embed="rId3" cstate="print"/>
          <a:srcRect b="9415"/>
          <a:stretch>
            <a:fillRect/>
          </a:stretch>
        </p:blipFill>
        <p:spPr bwMode="auto">
          <a:xfrm>
            <a:off x="6300192" y="0"/>
            <a:ext cx="2843808" cy="2060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endParaRPr lang="es-ES" sz="1800" dirty="0"/>
          </a:p>
        </p:txBody>
      </p:sp>
      <p:pic>
        <p:nvPicPr>
          <p:cNvPr id="16386" name="Picture 2" descr="http://www.aemc-chiari.com/archivos/imagenes/fig.05_hidrocefalia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424936" cy="5943366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Edema Cerebral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Produce disminución del FSC y destrucción cerebral</a:t>
            </a:r>
          </a:p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Iniciado el edema cerebral,  2 </a:t>
            </a:r>
            <a:r>
              <a:rPr lang="es-GT" sz="1800" i="1" dirty="0" err="1" smtClean="0"/>
              <a:t>feedback</a:t>
            </a:r>
            <a:r>
              <a:rPr lang="es-GT" sz="1800" dirty="0" smtClean="0"/>
              <a:t> positivos:</a:t>
            </a:r>
          </a:p>
          <a:p>
            <a:pPr algn="just">
              <a:buNone/>
            </a:pPr>
            <a:r>
              <a:rPr lang="es-GT" sz="1800" dirty="0" smtClean="0"/>
              <a:t>1.- Edema comprime vasos, reduce flujo(isquemia) que produce vasodilatación </a:t>
            </a:r>
            <a:r>
              <a:rPr lang="es-GT" sz="1800" dirty="0" err="1" smtClean="0"/>
              <a:t>arteriolar</a:t>
            </a:r>
            <a:r>
              <a:rPr lang="es-GT" sz="1800" dirty="0" smtClean="0"/>
              <a:t>, que aumenta más la presión capilar que aumenta la salida del líquido</a:t>
            </a:r>
          </a:p>
          <a:p>
            <a:pPr algn="just">
              <a:buNone/>
            </a:pPr>
            <a:r>
              <a:rPr lang="es-GT" sz="1800" dirty="0" smtClean="0"/>
              <a:t>2.-Descenso del FSC disminuye el O2 que aumenta la permeabilidad de los capilares con mayor paso de líquido, anula bombas de Na con lo que aumenta el edema.</a:t>
            </a:r>
          </a:p>
          <a:p>
            <a:pPr algn="just">
              <a:buNone/>
            </a:pPr>
            <a:endParaRPr lang="es-GT" sz="1800" dirty="0" smtClean="0"/>
          </a:p>
          <a:p>
            <a:pPr algn="just">
              <a:buNone/>
            </a:pPr>
            <a:r>
              <a:rPr lang="es-GT" sz="1800" dirty="0" err="1" smtClean="0"/>
              <a:t>Tx</a:t>
            </a:r>
            <a:r>
              <a:rPr lang="es-GT" sz="1800" dirty="0" smtClean="0"/>
              <a:t>: Intubación, Manitol, VD o Punición Ventricular (solución temporal)</a:t>
            </a:r>
            <a:endParaRPr lang="es-ES" sz="18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Metabolismo Cerebral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Índice Metabólico Cerebral TOTAL e </a:t>
            </a:r>
            <a:r>
              <a:rPr lang="es-GT" sz="1800" dirty="0" err="1" smtClean="0"/>
              <a:t>I.M.Neuronal</a:t>
            </a:r>
            <a:endParaRPr lang="es-GT" sz="1800" dirty="0" smtClean="0"/>
          </a:p>
          <a:p>
            <a:pPr algn="just">
              <a:buNone/>
            </a:pPr>
            <a:r>
              <a:rPr lang="es-GT" sz="1800" dirty="0" smtClean="0"/>
              <a:t>-</a:t>
            </a:r>
            <a:r>
              <a:rPr lang="es-GT" sz="1800" dirty="0" err="1" smtClean="0"/>
              <a:t>IMCeT</a:t>
            </a:r>
            <a:r>
              <a:rPr lang="es-GT" sz="1800" dirty="0" smtClean="0"/>
              <a:t>: 7.5 veces el metabolismo de otro tejido</a:t>
            </a:r>
          </a:p>
          <a:p>
            <a:pPr algn="just">
              <a:buNone/>
            </a:pPr>
            <a:r>
              <a:rPr lang="es-GT" sz="1800" dirty="0" smtClean="0"/>
              <a:t>-Principalmente la necesidad metabólica consiste en bombear Na y Ca al exterior y K al interior. (despolarizaciones y </a:t>
            </a:r>
            <a:r>
              <a:rPr lang="es-GT" sz="1800" dirty="0" err="1" smtClean="0"/>
              <a:t>repolarizaciones</a:t>
            </a:r>
            <a:r>
              <a:rPr lang="es-GT" sz="1800" dirty="0" smtClean="0"/>
              <a:t>)</a:t>
            </a:r>
          </a:p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Demandas especiales de O2: ausencia de metabolismo anaerobio</a:t>
            </a:r>
          </a:p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La mayoría de la energía cerebral la aporta la Glucosa.</a:t>
            </a:r>
            <a:endParaRPr lang="es-ES" sz="18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endParaRPr lang="es-ES" sz="1800" dirty="0"/>
          </a:p>
        </p:txBody>
      </p:sp>
      <p:pic>
        <p:nvPicPr>
          <p:cNvPr id="13314" name="Picture 2" descr="http://www.metabolismo.biz/web/wp-content/uploads/Transportadores-de-glucos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836711"/>
            <a:ext cx="6624736" cy="4961193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sz="2800" dirty="0"/>
          </a:p>
        </p:txBody>
      </p:sp>
      <p:pic>
        <p:nvPicPr>
          <p:cNvPr id="4" name="madre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5536" y="260648"/>
            <a:ext cx="8352928" cy="6010424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935480"/>
            <a:ext cx="8640960" cy="4389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ES" sz="2000" b="1" i="1" dirty="0" smtClean="0"/>
              <a:t>“Mi </a:t>
            </a:r>
            <a:r>
              <a:rPr lang="es-ES" sz="2000" b="1" i="1" dirty="0" smtClean="0"/>
              <a:t>vida tocará decenas de vidas antes de que termine el día.</a:t>
            </a:r>
            <a:endParaRPr lang="es-ES" sz="2000" i="1" dirty="0" smtClean="0"/>
          </a:p>
          <a:p>
            <a:pPr algn="ctr">
              <a:buNone/>
            </a:pPr>
            <a:r>
              <a:rPr lang="es-ES" sz="2000" b="1" i="1" dirty="0" smtClean="0"/>
              <a:t>Dejará incontables marcas buenas y malas, antes de que el sol se ponga.</a:t>
            </a:r>
            <a:endParaRPr lang="es-ES" sz="2000" i="1" dirty="0" smtClean="0"/>
          </a:p>
          <a:p>
            <a:pPr algn="ctr">
              <a:buNone/>
            </a:pPr>
            <a:r>
              <a:rPr lang="es-ES" sz="2000" b="1" i="1" dirty="0" smtClean="0"/>
              <a:t>Esto es lo que siempre deseo, y esta la oración que siempre </a:t>
            </a:r>
            <a:r>
              <a:rPr lang="es-ES" sz="2000" b="1" i="1" dirty="0" smtClean="0"/>
              <a:t>elevo:</a:t>
            </a:r>
          </a:p>
          <a:p>
            <a:pPr algn="ctr">
              <a:buNone/>
            </a:pPr>
            <a:endParaRPr lang="es-ES" sz="2000" i="1" dirty="0" smtClean="0"/>
          </a:p>
          <a:p>
            <a:pPr algn="ctr">
              <a:buNone/>
            </a:pPr>
            <a:r>
              <a:rPr lang="es-ES" sz="2000" b="1" i="1" dirty="0" smtClean="0"/>
              <a:t>Señor, que mi vida ayude a las otras vidas que </a:t>
            </a:r>
            <a:r>
              <a:rPr lang="es-ES" sz="2000" b="1" i="1" dirty="0" smtClean="0"/>
              <a:t>toco </a:t>
            </a:r>
            <a:r>
              <a:rPr lang="es-ES" sz="2000" b="1" i="1" dirty="0" smtClean="0"/>
              <a:t>al ir por el camino”.</a:t>
            </a:r>
            <a:endParaRPr lang="es-ES" sz="2000" i="1" dirty="0" smtClean="0"/>
          </a:p>
          <a:p>
            <a:pPr algn="ctr">
              <a:buNone/>
            </a:pPr>
            <a:r>
              <a:rPr lang="es-ES" sz="2000" i="1" dirty="0" smtClean="0"/>
              <a:t>(Tomado de John C. Maxwell)</a:t>
            </a:r>
          </a:p>
          <a:p>
            <a:pPr algn="ctr">
              <a:buNone/>
            </a:pPr>
            <a:r>
              <a:rPr lang="es-ES" sz="2000" i="1" dirty="0" smtClean="0"/>
              <a:t> </a:t>
            </a:r>
          </a:p>
          <a:p>
            <a:pPr algn="ctr">
              <a:buFont typeface="Wingdings" pitchFamily="2" charset="2"/>
              <a:buChar char="Ø"/>
            </a:pPr>
            <a:endParaRPr lang="es-E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/>
          </a:bodyPr>
          <a:lstStyle/>
          <a:p>
            <a:r>
              <a:rPr lang="es-GT" sz="2800" dirty="0" smtClean="0"/>
              <a:t>Flujo Sanguíneo Cerebral, FSC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695800"/>
          </a:xfrm>
        </p:spPr>
        <p:txBody>
          <a:bodyPr>
            <a:normAutofit fontScale="550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es-GT" sz="2200" dirty="0" smtClean="0"/>
              <a:t>Suministrado por 4 arterias(que juntas forman el Polígono de </a:t>
            </a:r>
            <a:r>
              <a:rPr lang="es-GT" sz="2200" dirty="0" err="1" smtClean="0"/>
              <a:t>Willis</a:t>
            </a:r>
            <a:r>
              <a:rPr lang="es-GT" sz="2200" dirty="0" smtClean="0"/>
              <a:t>): </a:t>
            </a:r>
          </a:p>
          <a:p>
            <a:pPr algn="just">
              <a:buNone/>
            </a:pPr>
            <a:r>
              <a:rPr lang="es-GT" sz="2200" dirty="0" smtClean="0"/>
              <a:t>-2carótidas</a:t>
            </a:r>
          </a:p>
          <a:p>
            <a:pPr algn="just">
              <a:buNone/>
            </a:pPr>
            <a:r>
              <a:rPr lang="es-GT" sz="2200" dirty="0" smtClean="0"/>
              <a:t>-2 vertebrales</a:t>
            </a:r>
          </a:p>
          <a:p>
            <a:pPr algn="just">
              <a:buNone/>
            </a:pPr>
            <a:endParaRPr lang="es-GT" sz="1800" dirty="0" smtClean="0"/>
          </a:p>
          <a:p>
            <a:pPr algn="just">
              <a:buNone/>
            </a:pPr>
            <a:r>
              <a:rPr lang="es-GT" sz="2200" dirty="0" smtClean="0"/>
              <a:t>Arterias del polígono originan arterias </a:t>
            </a:r>
            <a:r>
              <a:rPr lang="es-GT" sz="2200" u="sng" dirty="0" smtClean="0"/>
              <a:t>piales</a:t>
            </a:r>
            <a:r>
              <a:rPr lang="es-GT" sz="2200" dirty="0" smtClean="0"/>
              <a:t> que originan arterias y arteriolas </a:t>
            </a:r>
            <a:r>
              <a:rPr lang="es-GT" sz="2200" u="sng" dirty="0" smtClean="0"/>
              <a:t>penetrantes.</a:t>
            </a:r>
            <a:r>
              <a:rPr lang="es-GT" sz="2200" dirty="0" smtClean="0"/>
              <a:t> </a:t>
            </a:r>
          </a:p>
          <a:p>
            <a:pPr algn="just">
              <a:buNone/>
            </a:pPr>
            <a:endParaRPr lang="es-GT" sz="2200" dirty="0" smtClean="0"/>
          </a:p>
          <a:p>
            <a:pPr algn="just">
              <a:buNone/>
            </a:pPr>
            <a:endParaRPr lang="es-GT" sz="2200" dirty="0" smtClean="0"/>
          </a:p>
          <a:p>
            <a:pPr algn="just">
              <a:buNone/>
            </a:pPr>
            <a:r>
              <a:rPr lang="es-GT" sz="2200" dirty="0" smtClean="0"/>
              <a:t>Los vasos penetrantes están separados del tejido cerebral por el espacio </a:t>
            </a:r>
            <a:r>
              <a:rPr lang="es-GT" sz="2200" dirty="0" err="1" smtClean="0"/>
              <a:t>subaracnoideo</a:t>
            </a:r>
            <a:r>
              <a:rPr lang="es-GT" sz="2200" dirty="0" smtClean="0"/>
              <a:t> de </a:t>
            </a:r>
            <a:r>
              <a:rPr lang="es-GT" sz="2200" dirty="0" err="1" smtClean="0"/>
              <a:t>Virchow-Robin</a:t>
            </a:r>
            <a:r>
              <a:rPr lang="es-GT" sz="2200" dirty="0" smtClean="0"/>
              <a:t>.</a:t>
            </a:r>
          </a:p>
          <a:p>
            <a:pPr algn="just">
              <a:buNone/>
            </a:pPr>
            <a:endParaRPr lang="es-GT" sz="2200" dirty="0" smtClean="0"/>
          </a:p>
          <a:p>
            <a:pPr algn="just">
              <a:buNone/>
            </a:pPr>
            <a:endParaRPr lang="es-GT" sz="2200" dirty="0" smtClean="0"/>
          </a:p>
          <a:p>
            <a:pPr algn="just">
              <a:buNone/>
            </a:pPr>
            <a:endParaRPr lang="es-GT" sz="2200" dirty="0" smtClean="0"/>
          </a:p>
          <a:p>
            <a:pPr algn="just">
              <a:buNone/>
            </a:pPr>
            <a:r>
              <a:rPr lang="es-GT" sz="2200" dirty="0" smtClean="0"/>
              <a:t>Arteriolas </a:t>
            </a:r>
            <a:r>
              <a:rPr lang="es-GT" sz="2200" dirty="0" err="1" smtClean="0"/>
              <a:t>intracerebrales</a:t>
            </a:r>
            <a:r>
              <a:rPr lang="es-GT" sz="2200" dirty="0" smtClean="0"/>
              <a:t> Y capilares (intercambio</a:t>
            </a:r>
            <a:r>
              <a:rPr lang="es-GT" sz="1800" dirty="0" smtClean="0"/>
              <a:t>)</a:t>
            </a:r>
          </a:p>
          <a:p>
            <a:pPr algn="just">
              <a:buNone/>
            </a:pPr>
            <a:endParaRPr lang="es-GT" sz="1800" dirty="0" smtClean="0"/>
          </a:p>
          <a:p>
            <a:pPr algn="just">
              <a:buNone/>
            </a:pPr>
            <a:endParaRPr lang="es-GT" sz="1800" dirty="0" smtClean="0"/>
          </a:p>
          <a:p>
            <a:pPr algn="just">
              <a:buNone/>
            </a:pPr>
            <a:endParaRPr lang="es-GT" sz="1800" dirty="0" smtClean="0"/>
          </a:p>
          <a:p>
            <a:pPr algn="just">
              <a:buNone/>
            </a:pPr>
            <a:r>
              <a:rPr lang="es-GT" sz="2200" u="sng" dirty="0" smtClean="0"/>
              <a:t>FSC normal:</a:t>
            </a:r>
          </a:p>
          <a:p>
            <a:pPr algn="just">
              <a:buNone/>
            </a:pPr>
            <a:r>
              <a:rPr lang="es-GT" sz="2200" dirty="0" smtClean="0"/>
              <a:t>60ml/100g de cerebro/min (800ml/min)… 15% del </a:t>
            </a:r>
            <a:r>
              <a:rPr lang="es-GT" sz="2200" dirty="0" err="1" smtClean="0"/>
              <a:t>Qc</a:t>
            </a:r>
            <a:endParaRPr lang="es-GT" sz="2200" dirty="0" smtClean="0"/>
          </a:p>
          <a:p>
            <a:pPr algn="just">
              <a:buNone/>
            </a:pPr>
            <a:endParaRPr lang="es-GT" sz="2200" dirty="0" smtClean="0"/>
          </a:p>
          <a:p>
            <a:pPr algn="just">
              <a:buNone/>
            </a:pPr>
            <a:r>
              <a:rPr lang="es-GT" sz="2200" u="sng" dirty="0" smtClean="0"/>
              <a:t>Regulación del FSC</a:t>
            </a:r>
          </a:p>
          <a:p>
            <a:pPr algn="just">
              <a:buNone/>
            </a:pPr>
            <a:r>
              <a:rPr lang="es-GT" sz="2200" dirty="0" smtClean="0"/>
              <a:t>Íntima relación con el metabolismo local..</a:t>
            </a:r>
          </a:p>
          <a:p>
            <a:pPr algn="just">
              <a:buNone/>
            </a:pPr>
            <a:endParaRPr lang="es-GT" sz="2200" dirty="0" smtClean="0"/>
          </a:p>
          <a:p>
            <a:pPr algn="just">
              <a:buNone/>
            </a:pPr>
            <a:r>
              <a:rPr lang="es-GT" sz="2200" dirty="0" smtClean="0"/>
              <a:t>-Factores que regulan el FSC:</a:t>
            </a:r>
          </a:p>
          <a:p>
            <a:pPr algn="just">
              <a:buNone/>
            </a:pPr>
            <a:r>
              <a:rPr lang="es-GT" sz="2200" dirty="0" smtClean="0"/>
              <a:t>1.-  [CO2]</a:t>
            </a:r>
          </a:p>
          <a:p>
            <a:pPr algn="just">
              <a:buNone/>
            </a:pPr>
            <a:r>
              <a:rPr lang="es-GT" sz="2200" dirty="0" smtClean="0"/>
              <a:t>2.-[H+</a:t>
            </a:r>
            <a:r>
              <a:rPr lang="es-GT" sz="2200" dirty="0" smtClean="0"/>
              <a:t> </a:t>
            </a:r>
            <a:r>
              <a:rPr lang="es-GT" sz="2200" dirty="0" smtClean="0"/>
              <a:t>]</a:t>
            </a:r>
          </a:p>
          <a:p>
            <a:pPr algn="just">
              <a:buNone/>
            </a:pPr>
            <a:r>
              <a:rPr lang="es-GT" sz="2200" dirty="0" smtClean="0"/>
              <a:t>3.-</a:t>
            </a:r>
            <a:r>
              <a:rPr lang="es-GT" sz="2200" dirty="0" smtClean="0"/>
              <a:t> </a:t>
            </a:r>
            <a:r>
              <a:rPr lang="es-GT" sz="2200" dirty="0" smtClean="0"/>
              <a:t>[O2]</a:t>
            </a:r>
          </a:p>
          <a:p>
            <a:pPr algn="just">
              <a:buNone/>
            </a:pPr>
            <a:r>
              <a:rPr lang="es-GT" sz="2200" dirty="0" smtClean="0"/>
              <a:t>4.- Sustancias liberadas por </a:t>
            </a:r>
            <a:r>
              <a:rPr lang="es-GT" sz="2200" dirty="0" err="1" smtClean="0"/>
              <a:t>astrocitos</a:t>
            </a:r>
            <a:endParaRPr lang="es-GT" sz="2200" dirty="0" smtClean="0"/>
          </a:p>
          <a:p>
            <a:pPr algn="just">
              <a:buNone/>
            </a:pPr>
            <a:endParaRPr lang="es-ES" sz="1800" u="sng" dirty="0"/>
          </a:p>
        </p:txBody>
      </p:sp>
      <p:sp>
        <p:nvSpPr>
          <p:cNvPr id="9" name="8 Flecha curvada hacia la izquierda"/>
          <p:cNvSpPr/>
          <p:nvPr/>
        </p:nvSpPr>
        <p:spPr>
          <a:xfrm>
            <a:off x="7452320" y="2204864"/>
            <a:ext cx="720080" cy="79208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0" name="9 Flecha curvada hacia la izquierda"/>
          <p:cNvSpPr/>
          <p:nvPr/>
        </p:nvSpPr>
        <p:spPr>
          <a:xfrm>
            <a:off x="3923928" y="3068960"/>
            <a:ext cx="576064" cy="72008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gsdl.bvs.sld.cu/greenstone/collect/pediatra/index/assoc/HASH0157.dir/form9.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420888"/>
            <a:ext cx="4968552" cy="1257475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/>
          </a:bodyPr>
          <a:lstStyle/>
          <a:p>
            <a:r>
              <a:rPr lang="es-GT" sz="2800" dirty="0" smtClean="0"/>
              <a:t>Regulación del Flujo Sanguíneo Cerebral…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935480"/>
            <a:ext cx="8640960" cy="4517856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Aumento del FSC por </a:t>
            </a:r>
            <a:r>
              <a:rPr lang="es-GT" sz="1800" dirty="0" smtClean="0">
                <a:latin typeface="Calibri"/>
              </a:rPr>
              <a:t>↑ excesivo de [CO2]a o [H+]: ↑ 70% PCO2a duplica FSC (</a:t>
            </a:r>
            <a:r>
              <a:rPr lang="es-GT" sz="1800" dirty="0" err="1" smtClean="0">
                <a:latin typeface="Calibri"/>
              </a:rPr>
              <a:t>vasodilata</a:t>
            </a:r>
            <a:r>
              <a:rPr lang="es-GT" sz="1800" dirty="0" smtClean="0">
                <a:latin typeface="Calibri"/>
              </a:rPr>
              <a:t> no?)</a:t>
            </a:r>
          </a:p>
          <a:p>
            <a:pPr algn="just">
              <a:buFont typeface="Wingdings" pitchFamily="2" charset="2"/>
              <a:buChar char="Ø"/>
            </a:pPr>
            <a:endParaRPr lang="es-GT" sz="1800" dirty="0" smtClean="0">
              <a:latin typeface="Calibri"/>
            </a:endParaRPr>
          </a:p>
          <a:p>
            <a:pPr algn="just">
              <a:buFont typeface="Wingdings" pitchFamily="2" charset="2"/>
              <a:buChar char="Ø"/>
            </a:pPr>
            <a:endParaRPr lang="es-GT" sz="1800" dirty="0" smtClean="0">
              <a:latin typeface="Calibri"/>
            </a:endParaRPr>
          </a:p>
          <a:p>
            <a:pPr algn="just">
              <a:buFont typeface="Wingdings" pitchFamily="2" charset="2"/>
              <a:buChar char="Ø"/>
            </a:pPr>
            <a:endParaRPr lang="es-GT" sz="1800" dirty="0" smtClean="0">
              <a:latin typeface="Calibri"/>
            </a:endParaRPr>
          </a:p>
          <a:p>
            <a:pPr algn="just">
              <a:buFont typeface="Wingdings" pitchFamily="2" charset="2"/>
              <a:buChar char="Ø"/>
            </a:pPr>
            <a:endParaRPr lang="es-GT" sz="1800" dirty="0" smtClean="0">
              <a:latin typeface="Calibri"/>
            </a:endParaRPr>
          </a:p>
          <a:p>
            <a:pPr algn="just">
              <a:buFont typeface="Wingdings" pitchFamily="2" charset="2"/>
              <a:buChar char="Ø"/>
            </a:pPr>
            <a:endParaRPr lang="es-GT" sz="1800" dirty="0" smtClean="0">
              <a:latin typeface="Calibri"/>
            </a:endParaRPr>
          </a:p>
          <a:p>
            <a:pPr algn="just">
              <a:buFont typeface="Wingdings" pitchFamily="2" charset="2"/>
              <a:buChar char="Ø"/>
            </a:pPr>
            <a:endParaRPr lang="es-GT" sz="1800" dirty="0" smtClean="0">
              <a:latin typeface="Calibri"/>
            </a:endParaRPr>
          </a:p>
          <a:p>
            <a:pPr algn="just">
              <a:buNone/>
            </a:pPr>
            <a:r>
              <a:rPr lang="es-GT" sz="1800" dirty="0" smtClean="0">
                <a:latin typeface="Calibri"/>
              </a:rPr>
              <a:t>-Otros: Ácido láctico, pirúvico y otros ácidos del metabolismo celular…</a:t>
            </a:r>
          </a:p>
          <a:p>
            <a:pPr algn="just">
              <a:buNone/>
            </a:pPr>
            <a:r>
              <a:rPr lang="es-GT" sz="1800" dirty="0" smtClean="0">
                <a:latin typeface="Calibri"/>
              </a:rPr>
              <a:t>Aumento de H+ reduce la actividad neuronal pero también </a:t>
            </a:r>
            <a:r>
              <a:rPr lang="es-GT" sz="1800" dirty="0" err="1" smtClean="0">
                <a:latin typeface="Calibri"/>
              </a:rPr>
              <a:t>vasodilata</a:t>
            </a:r>
            <a:r>
              <a:rPr lang="es-GT" sz="1800" dirty="0" smtClean="0">
                <a:latin typeface="Calibri"/>
              </a:rPr>
              <a:t> (por suerte?)</a:t>
            </a:r>
          </a:p>
          <a:p>
            <a:pPr algn="just">
              <a:buNone/>
            </a:pPr>
            <a:endParaRPr lang="es-GT" sz="1800" dirty="0" smtClean="0"/>
          </a:p>
          <a:p>
            <a:pPr algn="just">
              <a:buFont typeface="Wingdings" pitchFamily="2" charset="2"/>
              <a:buChar char="Ø"/>
            </a:pPr>
            <a:r>
              <a:rPr lang="es-GT" sz="1800" dirty="0" smtClean="0"/>
              <a:t>Consumo de O2: 3.5ml/100g tejido cerebral/min</a:t>
            </a:r>
          </a:p>
          <a:p>
            <a:pPr algn="just">
              <a:buNone/>
            </a:pPr>
            <a:r>
              <a:rPr lang="es-GT" sz="1800" dirty="0" smtClean="0"/>
              <a:t>-La falta de O2(o aumento de necesidades) produce vasodilatación inmediata (igual que el resto de tejidos)</a:t>
            </a:r>
          </a:p>
          <a:p>
            <a:pPr algn="just">
              <a:buFontTx/>
              <a:buChar char="-"/>
            </a:pPr>
            <a:r>
              <a:rPr lang="es-GT" sz="1800" dirty="0" smtClean="0">
                <a:latin typeface="Calibri"/>
              </a:rPr>
              <a:t>PO2 &lt; 30mmHg (normal de 35 – 40mmHg) incrementa el FSC</a:t>
            </a:r>
          </a:p>
          <a:p>
            <a:pPr algn="just">
              <a:buFont typeface="Wingdings" pitchFamily="2" charset="2"/>
              <a:buChar char="Ø"/>
            </a:pPr>
            <a:r>
              <a:rPr lang="es-GT" sz="1800" dirty="0" smtClean="0">
                <a:latin typeface="Calibri"/>
              </a:rPr>
              <a:t>S</a:t>
            </a:r>
            <a:r>
              <a:rPr lang="es-GT" sz="1800" u="sng" dirty="0" smtClean="0">
                <a:latin typeface="Calibri"/>
              </a:rPr>
              <a:t>ustancias liberadas por </a:t>
            </a:r>
            <a:r>
              <a:rPr lang="es-GT" sz="1800" u="sng" dirty="0" err="1" smtClean="0">
                <a:latin typeface="Calibri"/>
              </a:rPr>
              <a:t>Astrocitos</a:t>
            </a:r>
            <a:r>
              <a:rPr lang="es-GT" sz="1800" u="sng" dirty="0" smtClean="0">
                <a:latin typeface="Calibri"/>
              </a:rPr>
              <a:t> para regular el FSC:</a:t>
            </a:r>
          </a:p>
          <a:p>
            <a:pPr algn="just">
              <a:buNone/>
            </a:pPr>
            <a:r>
              <a:rPr lang="es-GT" sz="1800" dirty="0" smtClean="0">
                <a:latin typeface="Calibri"/>
              </a:rPr>
              <a:t>-El </a:t>
            </a:r>
            <a:r>
              <a:rPr lang="es-GT" sz="1800" i="1" u="sng" dirty="0" smtClean="0">
                <a:latin typeface="Calibri"/>
              </a:rPr>
              <a:t>acoplamiento</a:t>
            </a:r>
            <a:r>
              <a:rPr lang="es-GT" sz="1800" dirty="0" smtClean="0">
                <a:latin typeface="Calibri"/>
              </a:rPr>
              <a:t> entre FSC y actividad neuronal se debe  a los </a:t>
            </a:r>
            <a:r>
              <a:rPr lang="es-GT" sz="1800" i="1" u="sng" dirty="0" err="1" smtClean="0">
                <a:latin typeface="Calibri"/>
              </a:rPr>
              <a:t>Astrocitos</a:t>
            </a:r>
            <a:r>
              <a:rPr lang="es-GT" sz="1800" i="1" u="sng" dirty="0" smtClean="0">
                <a:latin typeface="Calibri"/>
              </a:rPr>
              <a:t>.</a:t>
            </a:r>
            <a:r>
              <a:rPr lang="es-GT" sz="1800" dirty="0" smtClean="0">
                <a:latin typeface="Calibri"/>
              </a:rPr>
              <a:t>(en parte)</a:t>
            </a:r>
          </a:p>
          <a:p>
            <a:pPr algn="just">
              <a:buNone/>
            </a:pPr>
            <a:r>
              <a:rPr lang="es-GT" sz="1800" dirty="0" smtClean="0">
                <a:latin typeface="Calibri"/>
              </a:rPr>
              <a:t>-Neuronas </a:t>
            </a:r>
            <a:r>
              <a:rPr lang="es-GT" sz="1800" dirty="0" err="1" smtClean="0">
                <a:latin typeface="Calibri"/>
              </a:rPr>
              <a:t>Glutaminérgicas</a:t>
            </a:r>
            <a:r>
              <a:rPr lang="es-GT" sz="1800" dirty="0" smtClean="0">
                <a:latin typeface="Calibri"/>
              </a:rPr>
              <a:t>(excitador) ↑Ca++ intracelular en las prolongaciones alimenticias de los </a:t>
            </a:r>
            <a:r>
              <a:rPr lang="es-GT" sz="1800" dirty="0" err="1" smtClean="0">
                <a:latin typeface="Calibri"/>
              </a:rPr>
              <a:t>astrocitos</a:t>
            </a:r>
            <a:r>
              <a:rPr lang="es-GT" sz="1800" dirty="0" smtClean="0">
                <a:latin typeface="Calibri"/>
              </a:rPr>
              <a:t>.</a:t>
            </a:r>
          </a:p>
          <a:p>
            <a:pPr algn="just">
              <a:buNone/>
            </a:pPr>
            <a:r>
              <a:rPr lang="es-GT" sz="1800" dirty="0" smtClean="0">
                <a:latin typeface="Calibri"/>
              </a:rPr>
              <a:t>Mediadores que </a:t>
            </a:r>
            <a:r>
              <a:rPr lang="es-GT" sz="1800" dirty="0" err="1" smtClean="0">
                <a:latin typeface="Calibri"/>
              </a:rPr>
              <a:t>vasodilatan</a:t>
            </a:r>
            <a:r>
              <a:rPr lang="es-GT" sz="1800" dirty="0" smtClean="0">
                <a:latin typeface="Calibri"/>
              </a:rPr>
              <a:t>(de los </a:t>
            </a:r>
            <a:r>
              <a:rPr lang="es-GT" sz="1800" dirty="0" err="1" smtClean="0">
                <a:latin typeface="Calibri"/>
              </a:rPr>
              <a:t>astrocitos</a:t>
            </a:r>
            <a:r>
              <a:rPr lang="es-GT" sz="1800" dirty="0" smtClean="0">
                <a:latin typeface="Calibri"/>
              </a:rPr>
              <a:t>): NO, metabolitos del </a:t>
            </a:r>
            <a:r>
              <a:rPr lang="es-GT" sz="1800" dirty="0" err="1" smtClean="0">
                <a:latin typeface="Calibri"/>
              </a:rPr>
              <a:t>Ác</a:t>
            </a:r>
            <a:r>
              <a:rPr lang="es-GT" sz="1800" dirty="0" smtClean="0">
                <a:latin typeface="Calibri"/>
              </a:rPr>
              <a:t>. Araquidónico, K+, </a:t>
            </a:r>
            <a:r>
              <a:rPr lang="es-GT" sz="1800" dirty="0" err="1" smtClean="0">
                <a:latin typeface="Calibri"/>
              </a:rPr>
              <a:t>adenosina</a:t>
            </a:r>
            <a:endParaRPr lang="es-ES" sz="1800" dirty="0"/>
          </a:p>
        </p:txBody>
      </p:sp>
      <p:cxnSp>
        <p:nvCxnSpPr>
          <p:cNvPr id="7" name="6 Conector recto de flecha"/>
          <p:cNvCxnSpPr/>
          <p:nvPr/>
        </p:nvCxnSpPr>
        <p:spPr>
          <a:xfrm flipV="1">
            <a:off x="6228184" y="2276872"/>
            <a:ext cx="1440160" cy="2880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Shape 355"/>
          <p:cNvPicPr preferRelativeResize="0"/>
          <p:nvPr/>
        </p:nvPicPr>
        <p:blipFill rotWithShape="1">
          <a:blip r:embed="rId2" cstate="print"/>
          <a:srcRect l="15080" r="15054" b="6581"/>
          <a:stretch/>
        </p:blipFill>
        <p:spPr>
          <a:xfrm>
            <a:off x="0" y="-26986"/>
            <a:ext cx="9144000" cy="633571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357"/>
          <p:cNvSpPr txBox="1"/>
          <p:nvPr/>
        </p:nvSpPr>
        <p:spPr>
          <a:xfrm>
            <a:off x="466725" y="6308725"/>
            <a:ext cx="8569325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ct val="25000"/>
              <a:buFont typeface="Arial"/>
              <a:buNone/>
            </a:pPr>
            <a:r>
              <a:rPr lang="en-US" sz="2400" b="0" i="0" u="none" strike="noStrike" cap="none" baseline="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Relación</a:t>
            </a:r>
            <a:r>
              <a:rPr lang="en-US" sz="2400" b="0" i="0" u="none" strike="noStrike" cap="none" baseline="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entre la PCO</a:t>
            </a:r>
            <a:r>
              <a:rPr lang="en-US" sz="1800" b="0" i="0" u="none" strike="noStrike" cap="none" baseline="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sz="2400" b="0" i="0" u="none" strike="noStrike" cap="none" baseline="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arterial y el </a:t>
            </a:r>
            <a:r>
              <a:rPr lang="en-US" sz="2400" b="0" i="0" u="none" strike="noStrike" cap="none" baseline="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flujo</a:t>
            </a:r>
            <a:r>
              <a:rPr lang="en-US" sz="2400" b="0" i="0" u="none" strike="noStrike" cap="none" baseline="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strike="noStrike" cap="none" baseline="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sanguíneo</a:t>
            </a:r>
            <a:r>
              <a:rPr lang="en-US" sz="2400" b="0" i="0" u="none" strike="noStrike" cap="none" baseline="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cerebral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Regulación del FSC durante los cambios de T.A.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es-GT" sz="1800" dirty="0" smtClean="0"/>
              <a:t>-Regulación en base a la Tensión Arterial Media</a:t>
            </a:r>
          </a:p>
          <a:p>
            <a:pPr algn="just">
              <a:buNone/>
            </a:pPr>
            <a:r>
              <a:rPr lang="es-GT" sz="1800" dirty="0" smtClean="0"/>
              <a:t>-SNS produce vasoconstricción de arterias grandes para impedir que la HTA se transmita a los pequeños capilares cerebrales… útil en ECV y crisis </a:t>
            </a:r>
            <a:r>
              <a:rPr lang="es-GT" sz="1800" dirty="0" err="1" smtClean="0"/>
              <a:t>hipertensivas</a:t>
            </a:r>
            <a:endParaRPr lang="es-GT" sz="1800" dirty="0" smtClean="0"/>
          </a:p>
          <a:p>
            <a:pPr algn="just">
              <a:buNone/>
            </a:pPr>
            <a:r>
              <a:rPr lang="es-GT" sz="1800" dirty="0" smtClean="0"/>
              <a:t>-Autorregulación local es más poderosa que el SNS</a:t>
            </a:r>
          </a:p>
          <a:p>
            <a:pPr algn="just">
              <a:buNone/>
            </a:pPr>
            <a:endParaRPr lang="es-ES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Shape 380"/>
          <p:cNvPicPr preferRelativeResize="0"/>
          <p:nvPr/>
        </p:nvPicPr>
        <p:blipFill rotWithShape="1">
          <a:blip r:embed="rId2" cstate="print"/>
          <a:srcRect l="22534" t="10543" r="22236" b="15759"/>
          <a:stretch/>
        </p:blipFill>
        <p:spPr>
          <a:xfrm>
            <a:off x="0" y="44450"/>
            <a:ext cx="9144000" cy="612085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381"/>
          <p:cNvSpPr txBox="1"/>
          <p:nvPr/>
        </p:nvSpPr>
        <p:spPr>
          <a:xfrm>
            <a:off x="323528" y="6021288"/>
            <a:ext cx="8353425" cy="6468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ct val="25000"/>
              <a:buFont typeface="Arial"/>
              <a:buNone/>
            </a:pPr>
            <a:r>
              <a:rPr lang="en-US" sz="1600" b="0" i="1" u="none" strike="noStrike" cap="none" baseline="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Efecto</a:t>
            </a:r>
            <a:r>
              <a:rPr lang="en-US" sz="1600" b="0" i="1" u="none" strike="noStrike" cap="none" baseline="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1600" b="0" i="1" u="none" strike="noStrike" cap="none" baseline="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las</a:t>
            </a:r>
            <a:r>
              <a:rPr lang="en-US" sz="1600" b="0" i="1" u="none" strike="noStrike" cap="none" baseline="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0" i="1" u="none" strike="noStrike" cap="none" baseline="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diferencias</a:t>
            </a:r>
            <a:r>
              <a:rPr lang="en-US" sz="1600" b="0" i="1" u="none" strike="noStrike" cap="none" baseline="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en la </a:t>
            </a:r>
            <a:r>
              <a:rPr lang="en-US" sz="1600" b="0" i="1" u="none" strike="noStrike" cap="none" baseline="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presión</a:t>
            </a:r>
            <a:r>
              <a:rPr lang="en-US" sz="1600" b="0" i="1" u="none" strike="noStrike" cap="none" baseline="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arterial media </a:t>
            </a:r>
            <a:r>
              <a:rPr lang="en-US" sz="1600" b="0" i="1" u="none" strike="noStrike" cap="none" baseline="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sobre</a:t>
            </a:r>
            <a:r>
              <a:rPr lang="en-US" sz="1600" b="0" i="1" u="none" strike="noStrike" cap="none" baseline="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el </a:t>
            </a:r>
            <a:r>
              <a:rPr lang="en-US" sz="1600" b="0" i="1" u="none" strike="noStrike" cap="none" baseline="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flujo</a:t>
            </a:r>
            <a:r>
              <a:rPr lang="en-US" sz="1600" b="0" i="1" u="none" strike="noStrike" cap="none" baseline="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0" i="1" u="none" strike="noStrike" cap="none" baseline="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sanguíneo</a:t>
            </a:r>
            <a:r>
              <a:rPr lang="en-US" sz="1600" b="0" i="1" u="none" strike="noStrike" cap="none" baseline="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cerebral en </a:t>
            </a:r>
            <a:r>
              <a:rPr lang="en-US" sz="1600" b="0" i="1" u="none" strike="noStrike" cap="none" baseline="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diversos</a:t>
            </a:r>
            <a:r>
              <a:rPr lang="en-US" sz="1600" b="0" i="1" u="none" strike="noStrike" cap="none" baseline="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0" i="1" u="none" strike="noStrike" cap="none" baseline="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seres</a:t>
            </a:r>
            <a:r>
              <a:rPr lang="en-US" sz="1600" b="0" i="1" u="none" strike="noStrike" cap="none" baseline="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0" i="1" u="none" strike="noStrike" cap="none" baseline="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humanos</a:t>
            </a:r>
            <a:r>
              <a:rPr lang="en-US" sz="1600" b="0" i="1" u="none" strike="noStrike" cap="none" baseline="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600" b="0" i="1" u="none" strike="noStrike" cap="none" baseline="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desde</a:t>
            </a:r>
            <a:r>
              <a:rPr lang="en-US" sz="1600" b="0" i="1" u="none" strike="noStrike" cap="none" baseline="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el </a:t>
            </a:r>
            <a:r>
              <a:rPr lang="en-US" sz="1600" b="0" i="1" u="none" strike="noStrike" cap="none" baseline="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nivel</a:t>
            </a:r>
            <a:r>
              <a:rPr lang="en-US" sz="1600" b="0" i="1" u="none" strike="noStrike" cap="none" baseline="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1600" b="0" i="1" u="none" strike="noStrike" cap="none" baseline="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hipotensión</a:t>
            </a:r>
            <a:r>
              <a:rPr lang="en-US" sz="1600" b="0" i="1" u="none" strike="noStrike" cap="none" baseline="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0" i="1" u="none" strike="noStrike" cap="none" baseline="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hasta</a:t>
            </a:r>
            <a:r>
              <a:rPr lang="en-US" sz="1600" b="0" i="1" u="none" strike="noStrike" cap="none" baseline="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el de </a:t>
            </a:r>
            <a:r>
              <a:rPr lang="en-US" sz="1600" b="0" i="1" u="none" strike="noStrike" cap="none" baseline="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hipertensión</a:t>
            </a:r>
            <a:r>
              <a:rPr lang="en-US" sz="1600" b="0" i="1" u="none" strike="noStrike" cap="none" baseline="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err="1" smtClean="0"/>
              <a:t>Microcirculación</a:t>
            </a:r>
            <a:r>
              <a:rPr lang="es-GT" sz="2800" dirty="0" smtClean="0"/>
              <a:t> Cerebral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algn="just"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➢"/>
            </a:pPr>
            <a:r>
              <a:rPr lang="es-ES" sz="18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 densidad de capilares </a:t>
            </a:r>
            <a:r>
              <a:rPr lang="es-ES" sz="18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 el FSC en </a:t>
            </a:r>
            <a:r>
              <a:rPr lang="es-ES" sz="18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 sustancia gris del cerebro es cuatro veces mayor que en la sustancia blanca. </a:t>
            </a:r>
            <a:r>
              <a:rPr lang="es-ES" sz="18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¿porqué?</a:t>
            </a:r>
            <a:endParaRPr lang="es-ES" sz="1800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endParaRPr lang="es-ES" sz="1800" dirty="0" smtClean="0"/>
          </a:p>
          <a:p>
            <a:pPr marL="342900" lvl="0" indent="-342900" algn="just">
              <a:spcBef>
                <a:spcPts val="480"/>
              </a:spcBef>
              <a:buClr>
                <a:schemeClr val="hlink"/>
              </a:buClr>
              <a:buSzPct val="80000"/>
              <a:buFont typeface="Arial"/>
              <a:buChar char="➢"/>
            </a:pPr>
            <a:r>
              <a:rPr lang="es-ES" sz="18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Los capilares del cerebro son mucho menos permeables q los capilares de otras zonas del cuerpo.  </a:t>
            </a:r>
          </a:p>
          <a:p>
            <a:pPr marL="342900" lvl="0" indent="-342900" algn="just">
              <a:spcBef>
                <a:spcPts val="480"/>
              </a:spcBef>
              <a:buClr>
                <a:schemeClr val="hlink"/>
              </a:buClr>
              <a:buSzPct val="25000"/>
              <a:buFont typeface="Wingdings" pitchFamily="2" charset="2"/>
              <a:buChar char="Ø"/>
            </a:pPr>
            <a:r>
              <a:rPr lang="es-ES" sz="18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 </a:t>
            </a:r>
            <a:r>
              <a:rPr lang="es-ES" sz="18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el cerebro los capilares están rodeados por </a:t>
            </a:r>
            <a:r>
              <a:rPr lang="es-ES" sz="1800" i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s-ES" sz="1800" i="1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podocitos</a:t>
            </a:r>
            <a:r>
              <a:rPr lang="es-ES" sz="1800" i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800" i="1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neurogliales</a:t>
            </a:r>
            <a:r>
              <a:rPr lang="es-ES" sz="1800" i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” </a:t>
            </a:r>
            <a:r>
              <a:rPr lang="es-ES" sz="18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que proporcionan un soporte físico para impedir la distensión excesiva de los capilares en caso de una exposición a una presión sanguínea elevada.</a:t>
            </a:r>
          </a:p>
          <a:p>
            <a:pPr algn="just">
              <a:buFont typeface="Wingdings" pitchFamily="2" charset="2"/>
              <a:buChar char="Ø"/>
            </a:pPr>
            <a:endParaRPr lang="es-ES" sz="1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Ictus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lvl="0" indent="-342900" algn="just"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➢"/>
            </a:pPr>
            <a:r>
              <a:rPr lang="es-ES" sz="18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 mayoría de los ACV se producen por </a:t>
            </a:r>
            <a:r>
              <a:rPr lang="es-ES" sz="1800" i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las placas  arterioscleróticas </a:t>
            </a:r>
            <a:r>
              <a:rPr lang="es-ES" sz="18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que se forman en una o mas de las grandes arterias cerebrales. </a:t>
            </a:r>
          </a:p>
          <a:p>
            <a:pPr marL="342900" lvl="0" indent="-342900" algn="just">
              <a:spcBef>
                <a:spcPts val="560"/>
              </a:spcBef>
              <a:buClr>
                <a:schemeClr val="hlink"/>
              </a:buClr>
              <a:buSzPct val="25000"/>
              <a:buNone/>
            </a:pPr>
            <a:r>
              <a:rPr lang="es-ES" sz="18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La placa inicia un mecanismo de coagulación→ se forma un coágulo y bloquea la arteria→ pérdida de funciones en las áreas cerebrales irrigadas por el vaso. </a:t>
            </a:r>
          </a:p>
          <a:p>
            <a:endParaRPr lang="es-ES" sz="1800" dirty="0" smtClean="0"/>
          </a:p>
          <a:p>
            <a:pPr marL="342900" lvl="0" indent="-342900" algn="just">
              <a:spcBef>
                <a:spcPts val="480"/>
              </a:spcBef>
              <a:buClr>
                <a:schemeClr val="hlink"/>
              </a:buClr>
              <a:buSzPct val="80000"/>
              <a:buFont typeface="Arial"/>
              <a:buChar char="➢"/>
            </a:pPr>
            <a:r>
              <a:rPr lang="es-ES" sz="16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Cerca de ¼ parte de las personas que sufren un ACV sucede por la rotura de un vaso </a:t>
            </a:r>
            <a:r>
              <a:rPr lang="es-ES" sz="1600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sang</a:t>
            </a:r>
            <a:r>
              <a:rPr lang="es-ES" sz="16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→ </a:t>
            </a:r>
            <a:r>
              <a:rPr lang="es-ES" sz="1600" b="1" i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HTA↑.</a:t>
            </a:r>
            <a:r>
              <a:rPr lang="es-ES" sz="16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La hemorragia resultante comprime los tejidos cerebrales y produce edema e isquemia cerebral.</a:t>
            </a:r>
          </a:p>
          <a:p>
            <a:pPr marL="342900" lvl="0" indent="-342900" algn="just">
              <a:spcBef>
                <a:spcPts val="0"/>
              </a:spcBef>
              <a:buClr>
                <a:schemeClr val="hlink"/>
              </a:buClr>
              <a:buSzPct val="80000"/>
              <a:buFont typeface="Arial"/>
              <a:buChar char="➢"/>
            </a:pPr>
            <a:r>
              <a:rPr lang="es-ES" sz="18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Los efectos neurológicos de una ACV vienen determinados por el área afectada. </a:t>
            </a:r>
          </a:p>
          <a:p>
            <a:pPr marL="342900" lvl="0" indent="-342900" algn="just">
              <a:spcBef>
                <a:spcPts val="480"/>
              </a:spcBef>
              <a:buClr>
                <a:schemeClr val="hlink"/>
              </a:buClr>
              <a:buSzPct val="25000"/>
              <a:buNone/>
            </a:pPr>
            <a:r>
              <a:rPr lang="es-ES" sz="16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</a:t>
            </a:r>
          </a:p>
          <a:p>
            <a:pPr marL="342900" lvl="0" indent="-342900" algn="just">
              <a:spcBef>
                <a:spcPts val="480"/>
              </a:spcBef>
              <a:buClr>
                <a:schemeClr val="hlink"/>
              </a:buClr>
              <a:buSzPct val="25000"/>
              <a:buNone/>
            </a:pPr>
            <a:r>
              <a:rPr lang="es-ES" sz="16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Si se bloquea </a:t>
            </a:r>
            <a:r>
              <a:rPr lang="es-ES" sz="1600" i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 arteria cerebral media</a:t>
            </a:r>
            <a:r>
              <a:rPr lang="es-ES" sz="16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en el hemisferio dominante, la persona quedará en una situación de </a:t>
            </a:r>
            <a:r>
              <a:rPr lang="es-ES" sz="16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demencia </a:t>
            </a:r>
            <a:r>
              <a:rPr lang="es-ES" sz="16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total, debido a la pérdida del área de </a:t>
            </a:r>
            <a:r>
              <a:rPr lang="es-ES" sz="1600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Wernicke</a:t>
            </a:r>
            <a:r>
              <a:rPr lang="es-ES" sz="16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lang="es-ES" sz="1800" dirty="0" smtClean="0"/>
          </a:p>
          <a:p>
            <a:pPr marL="342900" lvl="0" indent="-342900" algn="just">
              <a:spcBef>
                <a:spcPts val="480"/>
              </a:spcBef>
              <a:buClr>
                <a:schemeClr val="hlink"/>
              </a:buClr>
              <a:buSzPct val="25000"/>
              <a:buNone/>
            </a:pPr>
            <a:r>
              <a:rPr lang="es-ES" sz="16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También suelen perder la capacidad para hablar (área motora de Broca), parálisis espástica de los músculos del lado opuesto del </a:t>
            </a:r>
            <a:r>
              <a:rPr lang="es-ES" sz="16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cuerpo.</a:t>
            </a:r>
          </a:p>
          <a:p>
            <a:pPr marL="342900" lvl="0" indent="-342900" algn="just">
              <a:spcBef>
                <a:spcPts val="480"/>
              </a:spcBef>
              <a:buClr>
                <a:schemeClr val="hlink"/>
              </a:buClr>
              <a:buSzPct val="25000"/>
              <a:buNone/>
            </a:pPr>
            <a:r>
              <a:rPr lang="es-GT" sz="1600" dirty="0" smtClean="0">
                <a:solidFill>
                  <a:schemeClr val="dk1"/>
                </a:solidFill>
                <a:latin typeface="Arial"/>
                <a:cs typeface="Arial"/>
                <a:sym typeface="Arial"/>
              </a:rPr>
              <a:t>Bloqueo de la Arteria Cerebral Posterior provocará un infarto en la corteza visual.</a:t>
            </a:r>
          </a:p>
          <a:p>
            <a:pPr marL="342900" lvl="0" indent="-342900" algn="just">
              <a:spcBef>
                <a:spcPts val="480"/>
              </a:spcBef>
              <a:buClr>
                <a:schemeClr val="hlink"/>
              </a:buClr>
              <a:buSzPct val="25000"/>
              <a:buNone/>
            </a:pPr>
            <a:r>
              <a:rPr lang="es-GT" sz="1600" dirty="0" smtClean="0">
                <a:solidFill>
                  <a:schemeClr val="dk1"/>
                </a:solidFill>
                <a:latin typeface="Arial"/>
                <a:cs typeface="Arial"/>
                <a:sym typeface="Arial"/>
              </a:rPr>
              <a:t>A nivel </a:t>
            </a:r>
            <a:r>
              <a:rPr lang="es-GT" sz="1600" dirty="0" err="1" smtClean="0">
                <a:solidFill>
                  <a:schemeClr val="dk1"/>
                </a:solidFill>
                <a:latin typeface="Arial"/>
                <a:cs typeface="Arial"/>
                <a:sym typeface="Arial"/>
              </a:rPr>
              <a:t>mesencefálico</a:t>
            </a:r>
            <a:r>
              <a:rPr lang="es-GT" sz="1600" dirty="0" smtClean="0">
                <a:solidFill>
                  <a:schemeClr val="dk1"/>
                </a:solidFill>
                <a:latin typeface="Arial"/>
                <a:cs typeface="Arial"/>
                <a:sym typeface="Arial"/>
              </a:rPr>
              <a:t>  son lesiones devastadoras sensitivo-motoras.</a:t>
            </a:r>
            <a:endParaRPr lang="es-ES" sz="18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Escala de grise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2120</TotalTime>
  <Words>1260</Words>
  <Application>Microsoft Office PowerPoint</Application>
  <PresentationFormat>Presentación en pantalla (4:3)</PresentationFormat>
  <Paragraphs>136</Paragraphs>
  <Slides>28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29" baseType="lpstr">
      <vt:lpstr>Flujo</vt:lpstr>
      <vt:lpstr>Flujo Sanguíneo Cerebral Líquido Cefalorraquídeo y  Metabolismo Cerebral</vt:lpstr>
      <vt:lpstr>Introducción…</vt:lpstr>
      <vt:lpstr>Flujo Sanguíneo Cerebral, FSC</vt:lpstr>
      <vt:lpstr>Regulación del Flujo Sanguíneo Cerebral…</vt:lpstr>
      <vt:lpstr>Diapositiva 5</vt:lpstr>
      <vt:lpstr>Regulación del FSC durante los cambios de T.A.</vt:lpstr>
      <vt:lpstr>Diapositiva 7</vt:lpstr>
      <vt:lpstr>Microcirculación Cerebral</vt:lpstr>
      <vt:lpstr>Ictus</vt:lpstr>
      <vt:lpstr>Diapositiva 10</vt:lpstr>
      <vt:lpstr>Diapositiva 11</vt:lpstr>
      <vt:lpstr>Sistema de LCR</vt:lpstr>
      <vt:lpstr>Diapositiva 13</vt:lpstr>
      <vt:lpstr>Diapositiva 14</vt:lpstr>
      <vt:lpstr>Espacios Perivasculares como vasos linfáticos cerebrales…</vt:lpstr>
      <vt:lpstr>Diapositiva 16</vt:lpstr>
      <vt:lpstr>Diapositiva 17</vt:lpstr>
      <vt:lpstr>Diapositiva 18</vt:lpstr>
      <vt:lpstr>Presión del L.C.R.</vt:lpstr>
      <vt:lpstr>Técnica de Medición de L.C.R.</vt:lpstr>
      <vt:lpstr>Hidrocefalia</vt:lpstr>
      <vt:lpstr>Diapositiva 22</vt:lpstr>
      <vt:lpstr>Diapositiva 23</vt:lpstr>
      <vt:lpstr>Edema Cerebral</vt:lpstr>
      <vt:lpstr>Metabolismo Cerebral</vt:lpstr>
      <vt:lpstr>Diapositiva 26</vt:lpstr>
      <vt:lpstr>Diapositiva 27</vt:lpstr>
      <vt:lpstr>Diapositiva 28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Flujo Sanguíneo Cerebral Líquido Cefalorraquídeo y  Metabolismo Cerebral</dc:title>
  <dc:creator>Johnnathan</dc:creator>
  <cp:lastModifiedBy>Johnnathan</cp:lastModifiedBy>
  <cp:revision>10</cp:revision>
  <dcterms:created xsi:type="dcterms:W3CDTF">2014-05-01T01:37:42Z</dcterms:created>
  <dcterms:modified xsi:type="dcterms:W3CDTF">2014-05-02T12:57:48Z</dcterms:modified>
</cp:coreProperties>
</file>